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37"/>
  </p:notesMasterIdLst>
  <p:handoutMasterIdLst>
    <p:handoutMasterId r:id="rId38"/>
  </p:handoutMasterIdLst>
  <p:sldIdLst>
    <p:sldId id="326" r:id="rId4"/>
    <p:sldId id="557" r:id="rId5"/>
    <p:sldId id="694" r:id="rId6"/>
    <p:sldId id="558" r:id="rId7"/>
    <p:sldId id="559" r:id="rId8"/>
    <p:sldId id="1087" r:id="rId9"/>
    <p:sldId id="1117" r:id="rId10"/>
    <p:sldId id="1106" r:id="rId11"/>
    <p:sldId id="1108" r:id="rId12"/>
    <p:sldId id="1109" r:id="rId13"/>
    <p:sldId id="1114" r:id="rId14"/>
    <p:sldId id="1115" r:id="rId15"/>
    <p:sldId id="1128" r:id="rId16"/>
    <p:sldId id="951" r:id="rId17"/>
    <p:sldId id="1092" r:id="rId18"/>
    <p:sldId id="1125" r:id="rId19"/>
    <p:sldId id="1121" r:id="rId20"/>
    <p:sldId id="1120" r:id="rId21"/>
    <p:sldId id="1122" r:id="rId22"/>
    <p:sldId id="1123" r:id="rId23"/>
    <p:sldId id="1095" r:id="rId24"/>
    <p:sldId id="1096" r:id="rId25"/>
    <p:sldId id="1063" r:id="rId26"/>
    <p:sldId id="1124" r:id="rId27"/>
    <p:sldId id="1097" r:id="rId28"/>
    <p:sldId id="1068" r:id="rId29"/>
    <p:sldId id="1118" r:id="rId30"/>
    <p:sldId id="1116" r:id="rId31"/>
    <p:sldId id="1098" r:id="rId32"/>
    <p:sldId id="1127" r:id="rId33"/>
    <p:sldId id="1103" r:id="rId34"/>
    <p:sldId id="946" r:id="rId35"/>
    <p:sldId id="86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AB02"/>
    <a:srgbClr val="66A61E"/>
    <a:srgbClr val="E7298A"/>
    <a:srgbClr val="7570B3"/>
    <a:srgbClr val="D95F02"/>
    <a:srgbClr val="1B9E77"/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5" autoAdjust="0"/>
    <p:restoredTop sz="94762" autoAdjust="0"/>
  </p:normalViewPr>
  <p:slideViewPr>
    <p:cSldViewPr snapToGrid="0" snapToObjects="1">
      <p:cViewPr varScale="1">
        <p:scale>
          <a:sx n="99" d="100"/>
          <a:sy n="99" d="100"/>
        </p:scale>
        <p:origin x="-1048" y="-112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4/24/15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4/24/15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Arial" panose="020B0604020202020204" pitchFamily="34" charset="0"/>
              </a:rPr>
              <a:t>S, H, or T are the types of information needed.  At the allocation stage, it is all about </a:t>
            </a:r>
            <a:r>
              <a:rPr lang="en-US" altLang="en-US" dirty="0" err="1" smtClean="0">
                <a:latin typeface="Arial" panose="020B0604020202020204" pitchFamily="34" charset="0"/>
              </a:rPr>
              <a:t>mgt</a:t>
            </a:r>
            <a:r>
              <a:rPr lang="en-US" altLang="en-US" dirty="0" smtClean="0">
                <a:latin typeface="Arial" panose="020B0604020202020204" pitchFamily="34" charset="0"/>
              </a:rPr>
              <a:t> institutions and not scientific information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chemeClr val="bg1"/>
                </a:solidFill>
              </a:rPr>
              <a:t>Comparing</a:t>
            </a:r>
            <a:r>
              <a:rPr lang="en-AU" smtClean="0">
                <a:solidFill>
                  <a:schemeClr val="bg1"/>
                </a:solidFill>
              </a:rPr>
              <a:t> indicator-based control rules to single-species approach</a:t>
            </a:r>
          </a:p>
          <a:p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16963D4-5DC5-4E98-B3C3-A928E63E7B42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wmf"/><Relationship Id="rId3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wmf"/><Relationship Id="rId14" Type="http://schemas.openxmlformats.org/officeDocument/2006/relationships/image" Target="../media/image35.w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NULL"/><Relationship Id="rId5" Type="http://schemas.openxmlformats.org/officeDocument/2006/relationships/image" Target="../media/image26.wmf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3" Type="http://schemas.openxmlformats.org/officeDocument/2006/relationships/hyperlink" Target="http://127.0.0.1:8081/plosone/article?id=info:doi/10.1371/journal.pone.0084242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90481" y="3487606"/>
            <a:ext cx="7596319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12</a:t>
            </a:r>
          </a:p>
          <a:p>
            <a:r>
              <a:rPr lang="en-US" sz="2800" b="1" dirty="0" smtClean="0"/>
              <a:t>Evaluating tradeoffs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530: Ecosystem Based Fisheries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24 April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Trade-offs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9367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Operational objectives may indicate nonviable options (e.g. minimum stock size thresholds).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quantify effects of alternatives.</a:t>
            </a:r>
          </a:p>
          <a:p>
            <a:r>
              <a:rPr lang="en-US" dirty="0" smtClean="0"/>
              <a:t>Here very little loss in profit from A to B is associated with large gain in biomass.</a:t>
            </a:r>
          </a:p>
        </p:txBody>
      </p:sp>
      <p:pic>
        <p:nvPicPr>
          <p:cNvPr id="5" name="Picture 8" descr="http://www.ajelp.com/wp-content/uploads/Carden.Figu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2" y="1931734"/>
            <a:ext cx="402907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2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Scoring differences to identify tradeoffs</a:t>
            </a:r>
            <a:br>
              <a:rPr lang="en-US" dirty="0" smtClean="0"/>
            </a:br>
            <a:r>
              <a:rPr lang="en-US" dirty="0" smtClean="0"/>
              <a:t>(European Union Tide Toolbox)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tide-toolbox.eu/images/content/reports/71_tab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98" y="982885"/>
            <a:ext cx="7653528" cy="679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1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Worm et al. (2009)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Ecosystem models to</a:t>
            </a:r>
          </a:p>
          <a:p>
            <a:pPr marL="0" indent="0">
              <a:buNone/>
            </a:pPr>
            <a:r>
              <a:rPr lang="en-US" dirty="0" smtClean="0"/>
              <a:t>quantify tradeoffs</a:t>
            </a:r>
            <a:br>
              <a:rPr lang="en-US" dirty="0" smtClean="0"/>
            </a:br>
            <a:r>
              <a:rPr lang="en-US" dirty="0" smtClean="0"/>
              <a:t>between biodiversity, </a:t>
            </a:r>
            <a:br>
              <a:rPr lang="en-US" dirty="0" smtClean="0"/>
            </a:br>
            <a:r>
              <a:rPr lang="en-US" dirty="0" smtClean="0"/>
              <a:t>catch, and </a:t>
            </a:r>
            <a:br>
              <a:rPr lang="en-US" dirty="0" smtClean="0"/>
            </a:br>
            <a:r>
              <a:rPr lang="en-US" dirty="0" smtClean="0"/>
              <a:t>employment.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Able to gain </a:t>
            </a:r>
            <a:br>
              <a:rPr lang="en-US" dirty="0" smtClean="0"/>
            </a:br>
            <a:r>
              <a:rPr lang="en-US" dirty="0" smtClean="0"/>
              <a:t>biodiversity with</a:t>
            </a:r>
            <a:br>
              <a:rPr lang="en-US" dirty="0" smtClean="0"/>
            </a:br>
            <a:r>
              <a:rPr lang="en-US" dirty="0" smtClean="0"/>
              <a:t>small loss in fishery</a:t>
            </a:r>
            <a:br>
              <a:rPr lang="en-US" dirty="0" smtClean="0"/>
            </a:br>
            <a:r>
              <a:rPr lang="en-US" dirty="0" smtClean="0"/>
              <a:t>yield.</a:t>
            </a:r>
            <a:endParaRPr lang="en-US" dirty="0"/>
          </a:p>
        </p:txBody>
      </p:sp>
      <p:pic>
        <p:nvPicPr>
          <p:cNvPr id="2050" name="Picture 2" descr="http://www.sciencemag.org/content/325/5940/578/F2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779" y="183923"/>
            <a:ext cx="5348932" cy="660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16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Arkema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&amp; </a:t>
            </a:r>
            <a:r>
              <a:rPr lang="en-US" dirty="0" err="1" smtClean="0"/>
              <a:t>Samhouri</a:t>
            </a:r>
            <a:r>
              <a:rPr lang="en-US" dirty="0" smtClean="0"/>
              <a:t> 2012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446" y="89794"/>
            <a:ext cx="5321835" cy="80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Link’s three </a:t>
            </a:r>
            <a:r>
              <a:rPr lang="en-US" dirty="0"/>
              <a:t>p</a:t>
            </a:r>
            <a:r>
              <a:rPr lang="en-US" dirty="0" smtClean="0"/>
              <a:t>illars of management system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257800" y="1524000"/>
            <a:ext cx="38862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1F497D"/>
                </a:solidFill>
              </a:rPr>
              <a:t>2. Assessing [Ecosystem] </a:t>
            </a:r>
            <a:r>
              <a:rPr lang="en-US" sz="2800" u="sng" dirty="0">
                <a:solidFill>
                  <a:srgbClr val="1F497D"/>
                </a:solidFill>
              </a:rPr>
              <a:t>Status</a:t>
            </a:r>
            <a:r>
              <a:rPr lang="en-US" sz="2800" dirty="0">
                <a:solidFill>
                  <a:srgbClr val="1F497D"/>
                </a:solidFill>
              </a:rPr>
              <a:t> (</a:t>
            </a:r>
            <a:r>
              <a:rPr lang="en-US" sz="2800" dirty="0" smtClean="0">
                <a:solidFill>
                  <a:srgbClr val="1F497D"/>
                </a:solidFill>
              </a:rPr>
              <a:t>Multivariate metrics</a:t>
            </a:r>
            <a:r>
              <a:rPr lang="en-US" sz="2800" dirty="0">
                <a:solidFill>
                  <a:srgbClr val="1F497D"/>
                </a:solidFill>
              </a:rPr>
              <a:t>)</a:t>
            </a:r>
          </a:p>
        </p:txBody>
      </p:sp>
      <p:pic>
        <p:nvPicPr>
          <p:cNvPr id="6" name="Picture 4" descr="anempires_1653_190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4800600"/>
            <a:ext cx="8921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JerashCardo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1625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828800" y="1524000"/>
            <a:ext cx="30480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1F497D"/>
                </a:solidFill>
              </a:rPr>
              <a:t>1. Goal Setting (Priorities &amp; </a:t>
            </a:r>
            <a:r>
              <a:rPr lang="en-US" sz="2800" u="sng" dirty="0">
                <a:solidFill>
                  <a:srgbClr val="1F497D"/>
                </a:solidFill>
              </a:rPr>
              <a:t>Allocation</a:t>
            </a:r>
            <a:r>
              <a:rPr lang="en-US" sz="2800" dirty="0">
                <a:solidFill>
                  <a:srgbClr val="1F497D"/>
                </a:solidFill>
              </a:rPr>
              <a:t> of Biomass)</a:t>
            </a:r>
            <a:endParaRPr lang="en-US" sz="2800" u="sng" dirty="0">
              <a:solidFill>
                <a:srgbClr val="1F497D"/>
              </a:solidFill>
            </a:endParaRPr>
          </a:p>
        </p:txBody>
      </p:sp>
      <p:pic>
        <p:nvPicPr>
          <p:cNvPr id="9" name="Picture 7" descr="UmmQaisDecumanus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925327"/>
            <a:ext cx="2895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76288" y="5181600"/>
            <a:ext cx="325278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tx2"/>
                </a:solidFill>
              </a:rPr>
              <a:t>3. Achieving [Ecosystem] Goals (Management </a:t>
            </a:r>
            <a:r>
              <a:rPr lang="en-US" sz="2800" u="sng" dirty="0">
                <a:solidFill>
                  <a:schemeClr val="tx2"/>
                </a:solidFill>
              </a:rPr>
              <a:t>Tools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Oval 2"/>
          <p:cNvSpPr/>
          <p:nvPr/>
        </p:nvSpPr>
        <p:spPr>
          <a:xfrm>
            <a:off x="104775" y="1038225"/>
            <a:ext cx="4352926" cy="3571876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EBFM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prioritization within which to evaluate tradeoffs</a:t>
            </a:r>
          </a:p>
          <a:p>
            <a:endParaRPr lang="en-US" dirty="0" smtClean="0"/>
          </a:p>
          <a:p>
            <a:r>
              <a:rPr lang="en-US" dirty="0" smtClean="0"/>
              <a:t>Non-negotiables</a:t>
            </a:r>
          </a:p>
          <a:p>
            <a:pPr lvl="1"/>
            <a:r>
              <a:rPr lang="en-US" dirty="0" smtClean="0"/>
              <a:t>What do we not mess with?</a:t>
            </a:r>
          </a:p>
          <a:p>
            <a:endParaRPr lang="en-US" dirty="0" smtClean="0"/>
          </a:p>
          <a:p>
            <a:r>
              <a:rPr lang="en-US" dirty="0" err="1" smtClean="0"/>
              <a:t>Negotiables</a:t>
            </a:r>
            <a:endParaRPr lang="en-US" dirty="0" smtClean="0"/>
          </a:p>
          <a:p>
            <a:pPr lvl="1"/>
            <a:r>
              <a:rPr lang="en-US" dirty="0" smtClean="0"/>
              <a:t>What can we tweak and fiddle with?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5" descr="MCj0435999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4722587"/>
            <a:ext cx="19621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MPj04010390000[1]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61" b="15061"/>
          <a:stretch/>
        </p:blipFill>
        <p:spPr bwMode="auto">
          <a:xfrm>
            <a:off x="6724650" y="1790001"/>
            <a:ext cx="19494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54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priority steps for implementing EBFM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Ecosystem Productivity (S,H)</a:t>
            </a:r>
          </a:p>
          <a:p>
            <a:r>
              <a:rPr lang="en-US" dirty="0" smtClean="0"/>
              <a:t>Protected and Sensitive Species Tax (S,T)</a:t>
            </a:r>
          </a:p>
          <a:p>
            <a:r>
              <a:rPr lang="en-US" dirty="0" smtClean="0"/>
              <a:t>Calculate total Biological Removals Ceiling (S,T)</a:t>
            </a:r>
          </a:p>
          <a:p>
            <a:r>
              <a:rPr lang="en-US" dirty="0" smtClean="0"/>
              <a:t>Allocate total biological removals into sub-ceilings across species or species groups (S,T)</a:t>
            </a:r>
          </a:p>
          <a:p>
            <a:r>
              <a:rPr lang="en-US" dirty="0" smtClean="0"/>
              <a:t>Allocate sub-ceilings to different fleet sectors.</a:t>
            </a:r>
          </a:p>
          <a:p>
            <a:r>
              <a:rPr lang="en-US" dirty="0" smtClean="0"/>
              <a:t>Enforcement &amp; Accountability.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2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Laws &amp; Platitudes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National Law &amp; </a:t>
            </a:r>
            <a:r>
              <a:rPr lang="en-US" dirty="0" smtClean="0"/>
              <a:t>Policy</a:t>
            </a:r>
          </a:p>
          <a:p>
            <a:pPr marL="457200" lvl="1" indent="0">
              <a:buNone/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Endangered Species Act</a:t>
            </a:r>
          </a:p>
          <a:p>
            <a:r>
              <a:rPr lang="en-US" dirty="0" smtClean="0"/>
              <a:t>To </a:t>
            </a:r>
            <a:r>
              <a:rPr lang="en-US" dirty="0"/>
              <a:t>Conceptual </a:t>
            </a:r>
            <a:r>
              <a:rPr lang="en-US" dirty="0" smtClean="0"/>
              <a:t>objective</a:t>
            </a:r>
          </a:p>
          <a:p>
            <a:pPr marL="457200" lvl="1" indent="0">
              <a:buNone/>
            </a:pPr>
            <a:r>
              <a:rPr lang="en-US" dirty="0" smtClean="0"/>
              <a:t>e.g</a:t>
            </a:r>
            <a:r>
              <a:rPr lang="en-US" dirty="0"/>
              <a:t>. Biodiversity is </a:t>
            </a:r>
            <a:r>
              <a:rPr lang="en-US" dirty="0" smtClean="0"/>
              <a:t>good</a:t>
            </a:r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Operational </a:t>
            </a:r>
            <a:r>
              <a:rPr lang="en-US" dirty="0" smtClean="0"/>
              <a:t>objective</a:t>
            </a:r>
          </a:p>
          <a:p>
            <a:pPr marL="400050" lvl="2" indent="0">
              <a:buNone/>
            </a:pPr>
            <a:r>
              <a:rPr lang="en-US" dirty="0" smtClean="0"/>
              <a:t> e.g</a:t>
            </a:r>
            <a:r>
              <a:rPr lang="en-US" dirty="0"/>
              <a:t>. no loss of species richness</a:t>
            </a:r>
          </a:p>
          <a:p>
            <a:r>
              <a:rPr lang="en-US" dirty="0" smtClean="0"/>
              <a:t>A </a:t>
            </a:r>
            <a:r>
              <a:rPr lang="en-US" dirty="0"/>
              <a:t>non trivial effort needed here!!!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4437"/>
            <a:ext cx="89154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57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Operational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These </a:t>
            </a:r>
            <a:r>
              <a:rPr lang="en-US" sz="2800" dirty="0"/>
              <a:t>identify specific reference points/targets/limits/thresholds for a series of </a:t>
            </a:r>
            <a:r>
              <a:rPr lang="en-US" sz="2800" dirty="0" smtClean="0"/>
              <a:t>indicators.</a:t>
            </a:r>
            <a:endParaRPr lang="en-US" sz="2800" dirty="0"/>
          </a:p>
          <a:p>
            <a:r>
              <a:rPr lang="en-US" sz="2800" dirty="0"/>
              <a:t>There is then a pre-agreed set of “control rules” or triggers if the thresholds are </a:t>
            </a:r>
            <a:r>
              <a:rPr lang="en-US" sz="2800" dirty="0" smtClean="0"/>
              <a:t>exceeded.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20" y="3333640"/>
            <a:ext cx="5388616" cy="314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019800" y="6477000"/>
            <a:ext cx="304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dirty="0">
                <a:solidFill>
                  <a:srgbClr val="000066"/>
                </a:solidFill>
              </a:rPr>
              <a:t>Adapted from Sainsbury et al. 2000</a:t>
            </a:r>
          </a:p>
        </p:txBody>
      </p:sp>
    </p:spTree>
    <p:extLst>
      <p:ext uri="{BB962C8B-B14F-4D97-AF65-F5344CB8AC3E}">
        <p14:creationId xmlns:p14="http://schemas.microsoft.com/office/powerpoint/2010/main" val="70626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Measures and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our </a:t>
            </a:r>
            <a:r>
              <a:rPr lang="en-US" dirty="0"/>
              <a:t>operational objectives </a:t>
            </a:r>
            <a:r>
              <a:rPr lang="en-US" dirty="0" smtClean="0"/>
              <a:t>are defined, what </a:t>
            </a:r>
            <a:r>
              <a:rPr lang="en-US" dirty="0"/>
              <a:t>are the measures/tools/options to enact them?</a:t>
            </a:r>
          </a:p>
          <a:p>
            <a:r>
              <a:rPr lang="en-US" dirty="0"/>
              <a:t>For EBFM, same as </a:t>
            </a:r>
            <a:r>
              <a:rPr lang="en-US" dirty="0" smtClean="0"/>
              <a:t>standard management </a:t>
            </a:r>
            <a:r>
              <a:rPr lang="en-US" dirty="0"/>
              <a:t>tools, just applied in clever or unique </a:t>
            </a:r>
            <a:r>
              <a:rPr lang="en-US" dirty="0" smtClean="0"/>
              <a:t>combinations.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9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Basis for Governance</a:t>
            </a:r>
          </a:p>
          <a:p>
            <a:r>
              <a:rPr lang="en-US" dirty="0" smtClean="0"/>
              <a:t>Governance Institutions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Tools to influence the direction of ecosystem change with respect to the fisheries sector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Effort controls</a:t>
            </a:r>
            <a:endParaRPr lang="en-US" dirty="0"/>
          </a:p>
          <a:p>
            <a:r>
              <a:rPr lang="en-US" dirty="0"/>
              <a:t>Catch controls</a:t>
            </a:r>
          </a:p>
          <a:p>
            <a:r>
              <a:rPr lang="en-US" dirty="0"/>
              <a:t>Time or Area management</a:t>
            </a:r>
          </a:p>
          <a:p>
            <a:r>
              <a:rPr lang="en-US" dirty="0"/>
              <a:t>Gear modifications</a:t>
            </a:r>
          </a:p>
          <a:p>
            <a:r>
              <a:rPr lang="en-US" dirty="0"/>
              <a:t>Technical controls</a:t>
            </a:r>
          </a:p>
          <a:p>
            <a:r>
              <a:rPr lang="en-US" dirty="0"/>
              <a:t>Access &amp; property rights</a:t>
            </a:r>
          </a:p>
          <a:p>
            <a:r>
              <a:rPr lang="en-US" dirty="0"/>
              <a:t>Economic incentives</a:t>
            </a:r>
          </a:p>
          <a:p>
            <a:r>
              <a:rPr lang="en-US" dirty="0"/>
              <a:t>Social </a:t>
            </a:r>
            <a:r>
              <a:rPr lang="en-US" dirty="0" smtClean="0"/>
              <a:t>incentives</a:t>
            </a:r>
            <a:endParaRPr lang="en-US" dirty="0"/>
          </a:p>
        </p:txBody>
      </p:sp>
      <p:pic>
        <p:nvPicPr>
          <p:cNvPr id="7" name="Picture 4" descr="PE02002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53644" y="2475743"/>
            <a:ext cx="2856426" cy="29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7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Strategy Evaluation (MSE)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established processes for goal setting, prioritization, possible management options, and a method to address tradeoffs</a:t>
            </a:r>
          </a:p>
          <a:p>
            <a:r>
              <a:rPr lang="en-US" dirty="0" smtClean="0"/>
              <a:t>How do we compare alternatives against our performance measures?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MSE is one way to do this.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62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Management </a:t>
            </a:r>
            <a:r>
              <a:rPr lang="en-US" dirty="0"/>
              <a:t>Strategy </a:t>
            </a:r>
            <a:r>
              <a:rPr lang="en-US" dirty="0" smtClean="0"/>
              <a:t>Evaluation?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Simulation framework for: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Examining </a:t>
            </a:r>
            <a:r>
              <a:rPr lang="en-US" dirty="0"/>
              <a:t>tradeoff in performance of alternative management strategies across a range of management objectives</a:t>
            </a:r>
          </a:p>
          <a:p>
            <a:r>
              <a:rPr lang="en-US" dirty="0" smtClean="0"/>
              <a:t>Test likely robustness of management strategies.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9970"/>
            <a:ext cx="8229600" cy="68835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MSE, based off of Adaptive Management.</a:t>
            </a:r>
            <a:br>
              <a:rPr lang="en-US" altLang="en-US" sz="4000" dirty="0" smtClean="0"/>
            </a:br>
            <a:r>
              <a:rPr lang="en-US" altLang="en-US" sz="4000" dirty="0"/>
              <a:t>K</a:t>
            </a:r>
            <a:r>
              <a:rPr lang="en-US" altLang="en-US" sz="4000" dirty="0" smtClean="0"/>
              <a:t>ey part is feedback loop.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03" y="1563898"/>
            <a:ext cx="7812963" cy="493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70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2" name="Rectangle 47"/>
          <p:cNvSpPr>
            <a:spLocks noGrp="1" noChangeArrowheads="1"/>
          </p:cNvSpPr>
          <p:nvPr>
            <p:ph type="title"/>
          </p:nvPr>
        </p:nvSpPr>
        <p:spPr>
          <a:xfrm>
            <a:off x="457200" y="273154"/>
            <a:ext cx="8229600" cy="67601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sz="4000" dirty="0" smtClean="0">
                <a:latin typeface="+mj-lt"/>
              </a:rPr>
              <a:t>Management Strategy Evaluation</a:t>
            </a:r>
            <a:br>
              <a:rPr lang="en-AU" sz="4000" dirty="0" smtClean="0">
                <a:latin typeface="+mj-lt"/>
              </a:rPr>
            </a:br>
            <a:endParaRPr lang="en-AU" sz="4000" dirty="0" smtClean="0">
              <a:latin typeface="+mj-lt"/>
            </a:endParaRP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1597025" y="1319213"/>
            <a:ext cx="1450975" cy="1425575"/>
            <a:chOff x="2925763" y="1319213"/>
            <a:chExt cx="1450975" cy="1425575"/>
          </a:xfrm>
        </p:grpSpPr>
        <p:sp>
          <p:nvSpPr>
            <p:cNvPr id="27700" name="Oval 4"/>
            <p:cNvSpPr>
              <a:spLocks noChangeArrowheads="1"/>
            </p:cNvSpPr>
            <p:nvPr/>
          </p:nvSpPr>
          <p:spPr bwMode="auto">
            <a:xfrm>
              <a:off x="2928938" y="1325563"/>
              <a:ext cx="1447800" cy="1419225"/>
            </a:xfrm>
            <a:prstGeom prst="ellipse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 w="12700" algn="ctr">
              <a:solidFill>
                <a:srgbClr val="000024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1" name="Freeform 5"/>
            <p:cNvSpPr>
              <a:spLocks/>
            </p:cNvSpPr>
            <p:nvPr/>
          </p:nvSpPr>
          <p:spPr bwMode="auto">
            <a:xfrm>
              <a:off x="2925763" y="1700213"/>
              <a:ext cx="1447800" cy="925513"/>
            </a:xfrm>
            <a:custGeom>
              <a:avLst/>
              <a:gdLst>
                <a:gd name="T0" fmla="*/ 2147483647 w 4032"/>
                <a:gd name="T1" fmla="*/ 2147483647 h 2679"/>
                <a:gd name="T2" fmla="*/ 2147483647 w 4032"/>
                <a:gd name="T3" fmla="*/ 2147483647 h 2679"/>
                <a:gd name="T4" fmla="*/ 0 w 4032"/>
                <a:gd name="T5" fmla="*/ 2147483647 h 2679"/>
                <a:gd name="T6" fmla="*/ 0 w 4032"/>
                <a:gd name="T7" fmla="*/ 2147483647 h 2679"/>
                <a:gd name="T8" fmla="*/ 2147483647 w 4032"/>
                <a:gd name="T9" fmla="*/ 2147483647 h 2679"/>
                <a:gd name="T10" fmla="*/ 2147483647 w 4032"/>
                <a:gd name="T11" fmla="*/ 2147483647 h 2679"/>
                <a:gd name="T12" fmla="*/ 2147483647 w 4032"/>
                <a:gd name="T13" fmla="*/ 2147483647 h 2679"/>
                <a:gd name="T14" fmla="*/ 2147483647 w 4032"/>
                <a:gd name="T15" fmla="*/ 2147483647 h 2679"/>
                <a:gd name="T16" fmla="*/ 2147483647 w 4032"/>
                <a:gd name="T17" fmla="*/ 2147483647 h 2679"/>
                <a:gd name="T18" fmla="*/ 2147483647 w 4032"/>
                <a:gd name="T19" fmla="*/ 2147483647 h 2679"/>
                <a:gd name="T20" fmla="*/ 2147483647 w 4032"/>
                <a:gd name="T21" fmla="*/ 2147483647 h 2679"/>
                <a:gd name="T22" fmla="*/ 2147483647 w 4032"/>
                <a:gd name="T23" fmla="*/ 2147483647 h 2679"/>
                <a:gd name="T24" fmla="*/ 2147483647 w 4032"/>
                <a:gd name="T25" fmla="*/ 2147483647 h 2679"/>
                <a:gd name="T26" fmla="*/ 2147483647 w 4032"/>
                <a:gd name="T27" fmla="*/ 2147483647 h 2679"/>
                <a:gd name="T28" fmla="*/ 2147483647 w 4032"/>
                <a:gd name="T29" fmla="*/ 2147483647 h 2679"/>
                <a:gd name="T30" fmla="*/ 2147483647 w 4032"/>
                <a:gd name="T31" fmla="*/ 2147483647 h 2679"/>
                <a:gd name="T32" fmla="*/ 2147483647 w 4032"/>
                <a:gd name="T33" fmla="*/ 0 h 2679"/>
                <a:gd name="T34" fmla="*/ 2147483647 w 4032"/>
                <a:gd name="T35" fmla="*/ 2147483647 h 2679"/>
                <a:gd name="T36" fmla="*/ 2147483647 w 4032"/>
                <a:gd name="T37" fmla="*/ 2147483647 h 2679"/>
                <a:gd name="T38" fmla="*/ 2147483647 w 4032"/>
                <a:gd name="T39" fmla="*/ 2147483647 h 2679"/>
                <a:gd name="T40" fmla="*/ 2147483647 w 4032"/>
                <a:gd name="T41" fmla="*/ 2147483647 h 2679"/>
                <a:gd name="T42" fmla="*/ 2147483647 w 4032"/>
                <a:gd name="T43" fmla="*/ 2147483647 h 2679"/>
                <a:gd name="T44" fmla="*/ 2147483647 w 4032"/>
                <a:gd name="T45" fmla="*/ 2147483647 h 2679"/>
                <a:gd name="T46" fmla="*/ 2147483647 w 4032"/>
                <a:gd name="T47" fmla="*/ 2147483647 h 2679"/>
                <a:gd name="T48" fmla="*/ 2147483647 w 4032"/>
                <a:gd name="T49" fmla="*/ 2147483647 h 2679"/>
                <a:gd name="T50" fmla="*/ 2147483647 w 4032"/>
                <a:gd name="T51" fmla="*/ 2147483647 h 267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2"/>
                <a:gd name="T79" fmla="*/ 0 h 2679"/>
                <a:gd name="T80" fmla="*/ 4032 w 4032"/>
                <a:gd name="T81" fmla="*/ 2679 h 267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2" h="2679">
                  <a:moveTo>
                    <a:pt x="157" y="165"/>
                  </a:moveTo>
                  <a:lnTo>
                    <a:pt x="54" y="540"/>
                  </a:lnTo>
                  <a:lnTo>
                    <a:pt x="0" y="864"/>
                  </a:lnTo>
                  <a:lnTo>
                    <a:pt x="18" y="1260"/>
                  </a:lnTo>
                  <a:lnTo>
                    <a:pt x="90" y="1548"/>
                  </a:lnTo>
                  <a:lnTo>
                    <a:pt x="162" y="1800"/>
                  </a:lnTo>
                  <a:lnTo>
                    <a:pt x="432" y="2250"/>
                  </a:lnTo>
                  <a:lnTo>
                    <a:pt x="828" y="2646"/>
                  </a:lnTo>
                  <a:lnTo>
                    <a:pt x="3137" y="2679"/>
                  </a:lnTo>
                  <a:lnTo>
                    <a:pt x="3412" y="2459"/>
                  </a:lnTo>
                  <a:lnTo>
                    <a:pt x="3640" y="2185"/>
                  </a:lnTo>
                  <a:lnTo>
                    <a:pt x="3860" y="1838"/>
                  </a:lnTo>
                  <a:lnTo>
                    <a:pt x="4006" y="1381"/>
                  </a:lnTo>
                  <a:lnTo>
                    <a:pt x="4032" y="972"/>
                  </a:lnTo>
                  <a:lnTo>
                    <a:pt x="4032" y="702"/>
                  </a:lnTo>
                  <a:lnTo>
                    <a:pt x="3960" y="366"/>
                  </a:lnTo>
                  <a:lnTo>
                    <a:pt x="3805" y="0"/>
                  </a:lnTo>
                  <a:lnTo>
                    <a:pt x="3567" y="82"/>
                  </a:lnTo>
                  <a:lnTo>
                    <a:pt x="3312" y="54"/>
                  </a:lnTo>
                  <a:lnTo>
                    <a:pt x="2682" y="144"/>
                  </a:lnTo>
                  <a:lnTo>
                    <a:pt x="2358" y="108"/>
                  </a:lnTo>
                  <a:lnTo>
                    <a:pt x="1908" y="72"/>
                  </a:lnTo>
                  <a:lnTo>
                    <a:pt x="1404" y="144"/>
                  </a:lnTo>
                  <a:lnTo>
                    <a:pt x="990" y="90"/>
                  </a:lnTo>
                  <a:lnTo>
                    <a:pt x="702" y="108"/>
                  </a:lnTo>
                  <a:lnTo>
                    <a:pt x="212" y="82"/>
                  </a:lnTo>
                </a:path>
              </a:pathLst>
            </a:custGeom>
            <a:gradFill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1"/>
            </a:gradFill>
            <a:ln w="12700" cap="flat" cmpd="sng">
              <a:solidFill>
                <a:srgbClr val="0000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02" name="Picture 6" descr="turtle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51176" y="1803401"/>
              <a:ext cx="454025" cy="30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03" name="Freeform 7"/>
            <p:cNvSpPr>
              <a:spLocks noChangeAspect="1"/>
            </p:cNvSpPr>
            <p:nvPr/>
          </p:nvSpPr>
          <p:spPr bwMode="auto">
            <a:xfrm>
              <a:off x="3878263" y="1611313"/>
              <a:ext cx="411163" cy="134938"/>
            </a:xfrm>
            <a:custGeom>
              <a:avLst/>
              <a:gdLst>
                <a:gd name="T0" fmla="*/ 2147483647 w 1146"/>
                <a:gd name="T1" fmla="*/ 0 h 388"/>
                <a:gd name="T2" fmla="*/ 2147483647 w 1146"/>
                <a:gd name="T3" fmla="*/ 2147483647 h 388"/>
                <a:gd name="T4" fmla="*/ 2147483647 w 1146"/>
                <a:gd name="T5" fmla="*/ 2147483647 h 388"/>
                <a:gd name="T6" fmla="*/ 2147483647 w 1146"/>
                <a:gd name="T7" fmla="*/ 2147483647 h 388"/>
                <a:gd name="T8" fmla="*/ 2147483647 w 1146"/>
                <a:gd name="T9" fmla="*/ 2147483647 h 388"/>
                <a:gd name="T10" fmla="*/ 0 w 1146"/>
                <a:gd name="T11" fmla="*/ 2147483647 h 388"/>
                <a:gd name="T12" fmla="*/ 2147483647 w 1146"/>
                <a:gd name="T13" fmla="*/ 2147483647 h 388"/>
                <a:gd name="T14" fmla="*/ 2147483647 w 1146"/>
                <a:gd name="T15" fmla="*/ 0 h 388"/>
                <a:gd name="T16" fmla="*/ 2147483647 w 1146"/>
                <a:gd name="T17" fmla="*/ 2147483647 h 388"/>
                <a:gd name="T18" fmla="*/ 2147483647 w 1146"/>
                <a:gd name="T19" fmla="*/ 0 h 3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46"/>
                <a:gd name="T31" fmla="*/ 0 h 388"/>
                <a:gd name="T32" fmla="*/ 1146 w 1146"/>
                <a:gd name="T33" fmla="*/ 388 h 3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46" h="388">
                  <a:moveTo>
                    <a:pt x="1027" y="43"/>
                  </a:moveTo>
                  <a:lnTo>
                    <a:pt x="1146" y="244"/>
                  </a:lnTo>
                  <a:lnTo>
                    <a:pt x="926" y="363"/>
                  </a:lnTo>
                  <a:lnTo>
                    <a:pt x="579" y="344"/>
                  </a:lnTo>
                  <a:lnTo>
                    <a:pt x="317" y="374"/>
                  </a:lnTo>
                  <a:lnTo>
                    <a:pt x="0" y="388"/>
                  </a:lnTo>
                  <a:lnTo>
                    <a:pt x="188" y="173"/>
                  </a:lnTo>
                  <a:lnTo>
                    <a:pt x="678" y="0"/>
                  </a:lnTo>
                  <a:lnTo>
                    <a:pt x="793" y="58"/>
                  </a:lnTo>
                  <a:lnTo>
                    <a:pt x="1027" y="43"/>
                  </a:lnTo>
                  <a:close/>
                </a:path>
              </a:pathLst>
            </a:custGeom>
            <a:gradFill rotWithShape="1">
              <a:gsLst>
                <a:gs pos="0">
                  <a:srgbClr val="FEE7F2"/>
                </a:gs>
                <a:gs pos="17999">
                  <a:srgbClr val="FBD49C"/>
                </a:gs>
                <a:gs pos="39000">
                  <a:srgbClr val="FBA97D"/>
                </a:gs>
                <a:gs pos="64000">
                  <a:srgbClr val="FAC77D"/>
                </a:gs>
                <a:gs pos="82001">
                  <a:srgbClr val="FEE7F2"/>
                </a:gs>
                <a:gs pos="100000">
                  <a:srgbClr val="FBEAC7"/>
                </a:gs>
              </a:gsLst>
              <a:lin ang="5400000" scaled="1"/>
            </a:gradFill>
            <a:ln w="12700" cap="flat" cmpd="sng">
              <a:solidFill>
                <a:srgbClr val="00002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04" name="Picture 8" descr="NA01525_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17963" y="1549401"/>
              <a:ext cx="173038" cy="9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05" name="Picture 9" descr="NA01525_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78288" y="1614488"/>
              <a:ext cx="173038" cy="9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06" name="Picture 10" descr="NA01525_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7476" y="1622426"/>
              <a:ext cx="173038" cy="952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27707" name="Picture 11" descr="NA01526_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971926" y="1490663"/>
              <a:ext cx="171450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08" name="Freeform 12"/>
            <p:cNvSpPr>
              <a:spLocks/>
            </p:cNvSpPr>
            <p:nvPr/>
          </p:nvSpPr>
          <p:spPr bwMode="auto">
            <a:xfrm>
              <a:off x="3051176" y="2305051"/>
              <a:ext cx="1252538" cy="438150"/>
            </a:xfrm>
            <a:custGeom>
              <a:avLst/>
              <a:gdLst>
                <a:gd name="T0" fmla="*/ 2147483647 w 3481"/>
                <a:gd name="T1" fmla="*/ 2147483647 h 1264"/>
                <a:gd name="T2" fmla="*/ 2147483647 w 3481"/>
                <a:gd name="T3" fmla="*/ 0 h 1264"/>
                <a:gd name="T4" fmla="*/ 2147483647 w 3481"/>
                <a:gd name="T5" fmla="*/ 0 h 1264"/>
                <a:gd name="T6" fmla="*/ 2147483647 w 3481"/>
                <a:gd name="T7" fmla="*/ 0 h 1264"/>
                <a:gd name="T8" fmla="*/ 2147483647 w 3481"/>
                <a:gd name="T9" fmla="*/ 2147483647 h 1264"/>
                <a:gd name="T10" fmla="*/ 2147483647 w 3481"/>
                <a:gd name="T11" fmla="*/ 2147483647 h 1264"/>
                <a:gd name="T12" fmla="*/ 2147483647 w 3481"/>
                <a:gd name="T13" fmla="*/ 2147483647 h 1264"/>
                <a:gd name="T14" fmla="*/ 2147483647 w 3481"/>
                <a:gd name="T15" fmla="*/ 2147483647 h 1264"/>
                <a:gd name="T16" fmla="*/ 2147483647 w 3481"/>
                <a:gd name="T17" fmla="*/ 2147483647 h 1264"/>
                <a:gd name="T18" fmla="*/ 2147483647 w 3481"/>
                <a:gd name="T19" fmla="*/ 2147483647 h 1264"/>
                <a:gd name="T20" fmla="*/ 2147483647 w 3481"/>
                <a:gd name="T21" fmla="*/ 2147483647 h 1264"/>
                <a:gd name="T22" fmla="*/ 2147483647 w 3481"/>
                <a:gd name="T23" fmla="*/ 2147483647 h 1264"/>
                <a:gd name="T24" fmla="*/ 2147483647 w 3481"/>
                <a:gd name="T25" fmla="*/ 2147483647 h 1264"/>
                <a:gd name="T26" fmla="*/ 2147483647 w 3481"/>
                <a:gd name="T27" fmla="*/ 2147483647 h 1264"/>
                <a:gd name="T28" fmla="*/ 2147483647 w 3481"/>
                <a:gd name="T29" fmla="*/ 2147483647 h 1264"/>
                <a:gd name="T30" fmla="*/ 2147483647 w 3481"/>
                <a:gd name="T31" fmla="*/ 2147483647 h 1264"/>
                <a:gd name="T32" fmla="*/ 2147483647 w 3481"/>
                <a:gd name="T33" fmla="*/ 2147483647 h 1264"/>
                <a:gd name="T34" fmla="*/ 2147483647 w 3481"/>
                <a:gd name="T35" fmla="*/ 2147483647 h 1264"/>
                <a:gd name="T36" fmla="*/ 2147483647 w 3481"/>
                <a:gd name="T37" fmla="*/ 2147483647 h 1264"/>
                <a:gd name="T38" fmla="*/ 2147483647 w 3481"/>
                <a:gd name="T39" fmla="*/ 2147483647 h 1264"/>
                <a:gd name="T40" fmla="*/ 2147483647 w 3481"/>
                <a:gd name="T41" fmla="*/ 2147483647 h 1264"/>
                <a:gd name="T42" fmla="*/ 2147483647 w 3481"/>
                <a:gd name="T43" fmla="*/ 2147483647 h 1264"/>
                <a:gd name="T44" fmla="*/ 2147483647 w 3481"/>
                <a:gd name="T45" fmla="*/ 2147483647 h 1264"/>
                <a:gd name="T46" fmla="*/ 2147483647 w 3481"/>
                <a:gd name="T47" fmla="*/ 2147483647 h 1264"/>
                <a:gd name="T48" fmla="*/ 2147483647 w 3481"/>
                <a:gd name="T49" fmla="*/ 2147483647 h 12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81"/>
                <a:gd name="T76" fmla="*/ 0 h 1264"/>
                <a:gd name="T77" fmla="*/ 3481 w 3481"/>
                <a:gd name="T78" fmla="*/ 1264 h 12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81" h="1264">
                  <a:moveTo>
                    <a:pt x="3481" y="121"/>
                  </a:moveTo>
                  <a:cubicBezTo>
                    <a:pt x="3410" y="50"/>
                    <a:pt x="3128" y="46"/>
                    <a:pt x="3024" y="12"/>
                  </a:cubicBezTo>
                  <a:cubicBezTo>
                    <a:pt x="2986" y="0"/>
                    <a:pt x="2945" y="5"/>
                    <a:pt x="2905" y="2"/>
                  </a:cubicBezTo>
                  <a:cubicBezTo>
                    <a:pt x="2826" y="8"/>
                    <a:pt x="2746" y="7"/>
                    <a:pt x="2668" y="21"/>
                  </a:cubicBezTo>
                  <a:cubicBezTo>
                    <a:pt x="2621" y="29"/>
                    <a:pt x="2633" y="138"/>
                    <a:pt x="2622" y="140"/>
                  </a:cubicBezTo>
                  <a:cubicBezTo>
                    <a:pt x="2526" y="160"/>
                    <a:pt x="2427" y="146"/>
                    <a:pt x="2329" y="149"/>
                  </a:cubicBezTo>
                  <a:cubicBezTo>
                    <a:pt x="2298" y="180"/>
                    <a:pt x="2280" y="192"/>
                    <a:pt x="2238" y="204"/>
                  </a:cubicBezTo>
                  <a:cubicBezTo>
                    <a:pt x="2126" y="195"/>
                    <a:pt x="2076" y="185"/>
                    <a:pt x="1964" y="194"/>
                  </a:cubicBezTo>
                  <a:cubicBezTo>
                    <a:pt x="1933" y="215"/>
                    <a:pt x="1925" y="238"/>
                    <a:pt x="1890" y="249"/>
                  </a:cubicBezTo>
                  <a:cubicBezTo>
                    <a:pt x="1767" y="379"/>
                    <a:pt x="1853" y="297"/>
                    <a:pt x="1406" y="258"/>
                  </a:cubicBezTo>
                  <a:cubicBezTo>
                    <a:pt x="1372" y="255"/>
                    <a:pt x="1347" y="221"/>
                    <a:pt x="1314" y="213"/>
                  </a:cubicBezTo>
                  <a:cubicBezTo>
                    <a:pt x="1137" y="216"/>
                    <a:pt x="960" y="213"/>
                    <a:pt x="784" y="222"/>
                  </a:cubicBezTo>
                  <a:cubicBezTo>
                    <a:pt x="756" y="223"/>
                    <a:pt x="731" y="280"/>
                    <a:pt x="711" y="295"/>
                  </a:cubicBezTo>
                  <a:cubicBezTo>
                    <a:pt x="643" y="348"/>
                    <a:pt x="660" y="332"/>
                    <a:pt x="565" y="341"/>
                  </a:cubicBezTo>
                  <a:cubicBezTo>
                    <a:pt x="468" y="372"/>
                    <a:pt x="106" y="327"/>
                    <a:pt x="53" y="386"/>
                  </a:cubicBezTo>
                  <a:cubicBezTo>
                    <a:pt x="0" y="445"/>
                    <a:pt x="172" y="612"/>
                    <a:pt x="245" y="697"/>
                  </a:cubicBezTo>
                  <a:lnTo>
                    <a:pt x="492" y="898"/>
                  </a:lnTo>
                  <a:lnTo>
                    <a:pt x="903" y="1136"/>
                  </a:lnTo>
                  <a:lnTo>
                    <a:pt x="1488" y="1264"/>
                  </a:lnTo>
                  <a:lnTo>
                    <a:pt x="1936" y="1246"/>
                  </a:lnTo>
                  <a:lnTo>
                    <a:pt x="2402" y="1136"/>
                  </a:lnTo>
                  <a:lnTo>
                    <a:pt x="2942" y="834"/>
                  </a:lnTo>
                  <a:lnTo>
                    <a:pt x="3180" y="578"/>
                  </a:lnTo>
                  <a:lnTo>
                    <a:pt x="3353" y="350"/>
                  </a:lnTo>
                  <a:lnTo>
                    <a:pt x="3481" y="121"/>
                  </a:lnTo>
                  <a:close/>
                </a:path>
              </a:pathLst>
            </a:custGeom>
            <a:gradFill rotWithShape="1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1"/>
            </a:gradFill>
            <a:ln w="12700" cap="flat" cmpd="sng">
              <a:solidFill>
                <a:srgbClr val="0000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09" name="Picture 13" descr="coral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73401" y="2189163"/>
              <a:ext cx="454025" cy="341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10" name="Picture 14" descr="coral"/>
            <p:cNvPicPr preferRelativeResize="0"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52788" y="2139951"/>
              <a:ext cx="452438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11" name="Picture 15" descr="reef"/>
            <p:cNvPicPr preferRelativeResize="0"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11563" y="2093913"/>
              <a:ext cx="625475" cy="541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12" name="Oval 16"/>
            <p:cNvSpPr>
              <a:spLocks noChangeArrowheads="1"/>
            </p:cNvSpPr>
            <p:nvPr/>
          </p:nvSpPr>
          <p:spPr bwMode="auto">
            <a:xfrm>
              <a:off x="2925763" y="1319213"/>
              <a:ext cx="1447800" cy="1425575"/>
            </a:xfrm>
            <a:prstGeom prst="ellipse">
              <a:avLst/>
            </a:prstGeom>
            <a:noFill/>
            <a:ln w="12700" algn="ctr">
              <a:solidFill>
                <a:srgbClr val="000024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3078163" y="2667000"/>
            <a:ext cx="1265237" cy="1203325"/>
            <a:chOff x="5032375" y="2211388"/>
            <a:chExt cx="1265238" cy="1203325"/>
          </a:xfrm>
        </p:grpSpPr>
        <p:pic>
          <p:nvPicPr>
            <p:cNvPr id="27697" name="Picture 18" descr="fishing"/>
            <p:cNvPicPr preferRelativeResize="0"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032375" y="2605088"/>
              <a:ext cx="766763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98" name="Picture 19" descr="tanker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40375" y="2887663"/>
              <a:ext cx="757238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99" name="Picture 20" descr="oil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419725" y="2211388"/>
              <a:ext cx="800100" cy="684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653" name="Picture 21" descr="scisample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43600" y="3109913"/>
            <a:ext cx="26828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22" descr="j0210682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34000" y="4648200"/>
            <a:ext cx="628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23" descr="BS01741_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819400" y="5334000"/>
            <a:ext cx="74295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320720" y="5652023"/>
            <a:ext cx="1524000" cy="495300"/>
            <a:chOff x="671513" y="6022975"/>
            <a:chExt cx="1524000" cy="495300"/>
          </a:xfrm>
        </p:grpSpPr>
        <p:sp>
          <p:nvSpPr>
            <p:cNvPr id="27676" name="Rectangle 26"/>
            <p:cNvSpPr>
              <a:spLocks noChangeArrowheads="1"/>
            </p:cNvSpPr>
            <p:nvPr/>
          </p:nvSpPr>
          <p:spPr bwMode="auto">
            <a:xfrm>
              <a:off x="671513" y="6024171"/>
              <a:ext cx="1524000" cy="494104"/>
            </a:xfrm>
            <a:prstGeom prst="rect">
              <a:avLst/>
            </a:prstGeom>
            <a:solidFill>
              <a:schemeClr val="tx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7" name="Rectangle 27"/>
            <p:cNvSpPr>
              <a:spLocks noChangeArrowheads="1"/>
            </p:cNvSpPr>
            <p:nvPr/>
          </p:nvSpPr>
          <p:spPr bwMode="auto">
            <a:xfrm>
              <a:off x="671513" y="6022975"/>
              <a:ext cx="291042" cy="114783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Rectangle 28"/>
            <p:cNvSpPr>
              <a:spLocks noChangeArrowheads="1"/>
            </p:cNvSpPr>
            <p:nvPr/>
          </p:nvSpPr>
          <p:spPr bwMode="auto">
            <a:xfrm>
              <a:off x="981076" y="6022975"/>
              <a:ext cx="291042" cy="114783"/>
            </a:xfrm>
            <a:prstGeom prst="rect">
              <a:avLst/>
            </a:prstGeom>
            <a:solidFill>
              <a:schemeClr val="folHlink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Rectangle 29"/>
            <p:cNvSpPr>
              <a:spLocks noChangeArrowheads="1"/>
            </p:cNvSpPr>
            <p:nvPr/>
          </p:nvSpPr>
          <p:spPr bwMode="auto">
            <a:xfrm>
              <a:off x="1290638" y="6022975"/>
              <a:ext cx="291042" cy="114783"/>
            </a:xfrm>
            <a:prstGeom prst="rect">
              <a:avLst/>
            </a:prstGeom>
            <a:solidFill>
              <a:srgbClr val="FFFF6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Rectangle 30"/>
            <p:cNvSpPr>
              <a:spLocks noChangeArrowheads="1"/>
            </p:cNvSpPr>
            <p:nvPr/>
          </p:nvSpPr>
          <p:spPr bwMode="auto">
            <a:xfrm>
              <a:off x="1597555" y="6022975"/>
              <a:ext cx="291042" cy="114783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1" name="Rectangle 31"/>
            <p:cNvSpPr>
              <a:spLocks noChangeArrowheads="1"/>
            </p:cNvSpPr>
            <p:nvPr/>
          </p:nvSpPr>
          <p:spPr bwMode="auto">
            <a:xfrm>
              <a:off x="1904471" y="6022975"/>
              <a:ext cx="291042" cy="114783"/>
            </a:xfrm>
            <a:prstGeom prst="rect">
              <a:avLst/>
            </a:prstGeom>
            <a:solidFill>
              <a:schemeClr val="folHlink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2" name="Rectangle 32"/>
            <p:cNvSpPr>
              <a:spLocks noChangeArrowheads="1"/>
            </p:cNvSpPr>
            <p:nvPr/>
          </p:nvSpPr>
          <p:spPr bwMode="auto">
            <a:xfrm>
              <a:off x="671513" y="6147323"/>
              <a:ext cx="291042" cy="114783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3" name="Rectangle 33"/>
            <p:cNvSpPr>
              <a:spLocks noChangeArrowheads="1"/>
            </p:cNvSpPr>
            <p:nvPr/>
          </p:nvSpPr>
          <p:spPr bwMode="auto">
            <a:xfrm>
              <a:off x="981076" y="6147323"/>
              <a:ext cx="291042" cy="114783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4" name="Rectangle 34"/>
            <p:cNvSpPr>
              <a:spLocks noChangeArrowheads="1"/>
            </p:cNvSpPr>
            <p:nvPr/>
          </p:nvSpPr>
          <p:spPr bwMode="auto">
            <a:xfrm>
              <a:off x="1290638" y="6147323"/>
              <a:ext cx="291042" cy="114783"/>
            </a:xfrm>
            <a:prstGeom prst="rect">
              <a:avLst/>
            </a:prstGeom>
            <a:solidFill>
              <a:srgbClr val="FFFF6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5" name="Rectangle 35"/>
            <p:cNvSpPr>
              <a:spLocks noChangeArrowheads="1"/>
            </p:cNvSpPr>
            <p:nvPr/>
          </p:nvSpPr>
          <p:spPr bwMode="auto">
            <a:xfrm>
              <a:off x="1597555" y="6147323"/>
              <a:ext cx="291042" cy="114783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Rectangle 36"/>
            <p:cNvSpPr>
              <a:spLocks noChangeArrowheads="1"/>
            </p:cNvSpPr>
            <p:nvPr/>
          </p:nvSpPr>
          <p:spPr bwMode="auto">
            <a:xfrm>
              <a:off x="1904471" y="6147323"/>
              <a:ext cx="291042" cy="114783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7" name="Rectangle 37"/>
            <p:cNvSpPr>
              <a:spLocks noChangeArrowheads="1"/>
            </p:cNvSpPr>
            <p:nvPr/>
          </p:nvSpPr>
          <p:spPr bwMode="auto">
            <a:xfrm>
              <a:off x="671513" y="6272867"/>
              <a:ext cx="291042" cy="114783"/>
            </a:xfrm>
            <a:prstGeom prst="rect">
              <a:avLst/>
            </a:prstGeom>
            <a:solidFill>
              <a:srgbClr val="FFFF6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Rectangle 38"/>
            <p:cNvSpPr>
              <a:spLocks noChangeArrowheads="1"/>
            </p:cNvSpPr>
            <p:nvPr/>
          </p:nvSpPr>
          <p:spPr bwMode="auto">
            <a:xfrm>
              <a:off x="981076" y="6272867"/>
              <a:ext cx="291042" cy="114783"/>
            </a:xfrm>
            <a:prstGeom prst="rect">
              <a:avLst/>
            </a:prstGeom>
            <a:solidFill>
              <a:srgbClr val="FFFF6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Rectangle 39"/>
            <p:cNvSpPr>
              <a:spLocks noChangeArrowheads="1"/>
            </p:cNvSpPr>
            <p:nvPr/>
          </p:nvSpPr>
          <p:spPr bwMode="auto">
            <a:xfrm>
              <a:off x="1290638" y="6272867"/>
              <a:ext cx="291042" cy="114783"/>
            </a:xfrm>
            <a:prstGeom prst="rect">
              <a:avLst/>
            </a:prstGeom>
            <a:solidFill>
              <a:srgbClr val="FFFF6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Rectangle 40"/>
            <p:cNvSpPr>
              <a:spLocks noChangeArrowheads="1"/>
            </p:cNvSpPr>
            <p:nvPr/>
          </p:nvSpPr>
          <p:spPr bwMode="auto">
            <a:xfrm>
              <a:off x="1597555" y="6272867"/>
              <a:ext cx="291042" cy="114783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1" name="Rectangle 41"/>
            <p:cNvSpPr>
              <a:spLocks noChangeArrowheads="1"/>
            </p:cNvSpPr>
            <p:nvPr/>
          </p:nvSpPr>
          <p:spPr bwMode="auto">
            <a:xfrm>
              <a:off x="1904471" y="6272867"/>
              <a:ext cx="291042" cy="114783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Rectangle 42"/>
            <p:cNvSpPr>
              <a:spLocks noChangeArrowheads="1"/>
            </p:cNvSpPr>
            <p:nvPr/>
          </p:nvSpPr>
          <p:spPr bwMode="auto">
            <a:xfrm>
              <a:off x="671513" y="6397215"/>
              <a:ext cx="291042" cy="114783"/>
            </a:xfrm>
            <a:prstGeom prst="rect">
              <a:avLst/>
            </a:prstGeom>
            <a:solidFill>
              <a:schemeClr val="folHlink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Rectangle 43"/>
            <p:cNvSpPr>
              <a:spLocks noChangeArrowheads="1"/>
            </p:cNvSpPr>
            <p:nvPr/>
          </p:nvSpPr>
          <p:spPr bwMode="auto">
            <a:xfrm>
              <a:off x="981076" y="6397215"/>
              <a:ext cx="291042" cy="114783"/>
            </a:xfrm>
            <a:prstGeom prst="rect">
              <a:avLst/>
            </a:prstGeom>
            <a:solidFill>
              <a:srgbClr val="FFFF6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Rectangle 44"/>
            <p:cNvSpPr>
              <a:spLocks noChangeArrowheads="1"/>
            </p:cNvSpPr>
            <p:nvPr/>
          </p:nvSpPr>
          <p:spPr bwMode="auto">
            <a:xfrm>
              <a:off x="1290638" y="6397215"/>
              <a:ext cx="291042" cy="114783"/>
            </a:xfrm>
            <a:prstGeom prst="rect">
              <a:avLst/>
            </a:prstGeom>
            <a:solidFill>
              <a:srgbClr val="FFFF6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5" name="Rectangle 45"/>
            <p:cNvSpPr>
              <a:spLocks noChangeArrowheads="1"/>
            </p:cNvSpPr>
            <p:nvPr/>
          </p:nvSpPr>
          <p:spPr bwMode="auto">
            <a:xfrm>
              <a:off x="1597555" y="6397215"/>
              <a:ext cx="291042" cy="114783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6" name="Rectangle 46"/>
            <p:cNvSpPr>
              <a:spLocks noChangeArrowheads="1"/>
            </p:cNvSpPr>
            <p:nvPr/>
          </p:nvSpPr>
          <p:spPr bwMode="auto">
            <a:xfrm>
              <a:off x="1904471" y="6397215"/>
              <a:ext cx="291042" cy="114783"/>
            </a:xfrm>
            <a:prstGeom prst="rect">
              <a:avLst/>
            </a:prstGeom>
            <a:solidFill>
              <a:schemeClr val="folHlink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7" name="Line 48"/>
          <p:cNvSpPr>
            <a:spLocks noChangeShapeType="1"/>
          </p:cNvSpPr>
          <p:nvPr/>
        </p:nvSpPr>
        <p:spPr bwMode="auto">
          <a:xfrm>
            <a:off x="4419600" y="3937000"/>
            <a:ext cx="838200" cy="63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Freeform 49"/>
          <p:cNvSpPr>
            <a:spLocks/>
          </p:cNvSpPr>
          <p:nvPr/>
        </p:nvSpPr>
        <p:spPr bwMode="auto">
          <a:xfrm>
            <a:off x="3352800" y="1828800"/>
            <a:ext cx="2667000" cy="1143000"/>
          </a:xfrm>
          <a:custGeom>
            <a:avLst/>
            <a:gdLst>
              <a:gd name="T0" fmla="*/ 0 w 1976"/>
              <a:gd name="T1" fmla="*/ 0 h 728"/>
              <a:gd name="T2" fmla="*/ 2147483647 w 1976"/>
              <a:gd name="T3" fmla="*/ 2147483647 h 728"/>
              <a:gd name="T4" fmla="*/ 2147483647 w 1976"/>
              <a:gd name="T5" fmla="*/ 2147483647 h 728"/>
              <a:gd name="T6" fmla="*/ 0 60000 65536"/>
              <a:gd name="T7" fmla="*/ 0 60000 65536"/>
              <a:gd name="T8" fmla="*/ 0 60000 65536"/>
              <a:gd name="T9" fmla="*/ 0 w 1976"/>
              <a:gd name="T10" fmla="*/ 0 h 728"/>
              <a:gd name="T11" fmla="*/ 1976 w 1976"/>
              <a:gd name="T12" fmla="*/ 728 h 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6" h="728">
                <a:moveTo>
                  <a:pt x="0" y="0"/>
                </a:moveTo>
                <a:cubicBezTo>
                  <a:pt x="575" y="7"/>
                  <a:pt x="1151" y="15"/>
                  <a:pt x="1480" y="136"/>
                </a:cubicBezTo>
                <a:cubicBezTo>
                  <a:pt x="1809" y="257"/>
                  <a:pt x="1892" y="492"/>
                  <a:pt x="1976" y="728"/>
                </a:cubicBezTo>
              </a:path>
            </a:pathLst>
          </a:custGeom>
          <a:noFill/>
          <a:ln w="76200" cmpd="sng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48"/>
          <p:cNvSpPr>
            <a:spLocks noChangeShapeType="1"/>
          </p:cNvSpPr>
          <p:nvPr/>
        </p:nvSpPr>
        <p:spPr bwMode="auto">
          <a:xfrm flipH="1">
            <a:off x="5867400" y="3886200"/>
            <a:ext cx="1524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48"/>
          <p:cNvSpPr>
            <a:spLocks noChangeShapeType="1"/>
          </p:cNvSpPr>
          <p:nvPr/>
        </p:nvSpPr>
        <p:spPr bwMode="auto">
          <a:xfrm>
            <a:off x="2895600" y="2819400"/>
            <a:ext cx="381000" cy="304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48"/>
          <p:cNvSpPr>
            <a:spLocks noChangeShapeType="1"/>
          </p:cNvSpPr>
          <p:nvPr/>
        </p:nvSpPr>
        <p:spPr bwMode="auto">
          <a:xfrm>
            <a:off x="3048000" y="2590800"/>
            <a:ext cx="381000" cy="304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Freeform 49"/>
          <p:cNvSpPr>
            <a:spLocks/>
          </p:cNvSpPr>
          <p:nvPr/>
        </p:nvSpPr>
        <p:spPr bwMode="auto">
          <a:xfrm rot="-7023147">
            <a:off x="2193132" y="4023518"/>
            <a:ext cx="1276350" cy="1020763"/>
          </a:xfrm>
          <a:custGeom>
            <a:avLst/>
            <a:gdLst>
              <a:gd name="T0" fmla="*/ 0 w 1976"/>
              <a:gd name="T1" fmla="*/ 0 h 728"/>
              <a:gd name="T2" fmla="*/ 2147483647 w 1976"/>
              <a:gd name="T3" fmla="*/ 2147483647 h 728"/>
              <a:gd name="T4" fmla="*/ 2147483647 w 1976"/>
              <a:gd name="T5" fmla="*/ 2147483647 h 728"/>
              <a:gd name="T6" fmla="*/ 0 60000 65536"/>
              <a:gd name="T7" fmla="*/ 0 60000 65536"/>
              <a:gd name="T8" fmla="*/ 0 60000 65536"/>
              <a:gd name="T9" fmla="*/ 0 w 1976"/>
              <a:gd name="T10" fmla="*/ 0 h 728"/>
              <a:gd name="T11" fmla="*/ 1976 w 1976"/>
              <a:gd name="T12" fmla="*/ 728 h 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6" h="728">
                <a:moveTo>
                  <a:pt x="0" y="0"/>
                </a:moveTo>
                <a:cubicBezTo>
                  <a:pt x="575" y="7"/>
                  <a:pt x="1151" y="15"/>
                  <a:pt x="1480" y="136"/>
                </a:cubicBezTo>
                <a:cubicBezTo>
                  <a:pt x="1809" y="257"/>
                  <a:pt x="1892" y="492"/>
                  <a:pt x="1976" y="728"/>
                </a:cubicBezTo>
              </a:path>
            </a:pathLst>
          </a:custGeom>
          <a:noFill/>
          <a:ln w="76200" cmpd="sng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Freeform 49"/>
          <p:cNvSpPr>
            <a:spLocks/>
          </p:cNvSpPr>
          <p:nvPr/>
        </p:nvSpPr>
        <p:spPr bwMode="auto">
          <a:xfrm rot="-1872609">
            <a:off x="4462463" y="2760663"/>
            <a:ext cx="1168400" cy="787400"/>
          </a:xfrm>
          <a:custGeom>
            <a:avLst/>
            <a:gdLst>
              <a:gd name="T0" fmla="*/ 0 w 1976"/>
              <a:gd name="T1" fmla="*/ 0 h 728"/>
              <a:gd name="T2" fmla="*/ 2147483647 w 1976"/>
              <a:gd name="T3" fmla="*/ 2147483647 h 728"/>
              <a:gd name="T4" fmla="*/ 2147483647 w 1976"/>
              <a:gd name="T5" fmla="*/ 2147483647 h 728"/>
              <a:gd name="T6" fmla="*/ 0 60000 65536"/>
              <a:gd name="T7" fmla="*/ 0 60000 65536"/>
              <a:gd name="T8" fmla="*/ 0 60000 65536"/>
              <a:gd name="T9" fmla="*/ 0 w 1976"/>
              <a:gd name="T10" fmla="*/ 0 h 728"/>
              <a:gd name="T11" fmla="*/ 1976 w 1976"/>
              <a:gd name="T12" fmla="*/ 728 h 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6" h="728">
                <a:moveTo>
                  <a:pt x="0" y="0"/>
                </a:moveTo>
                <a:cubicBezTo>
                  <a:pt x="575" y="7"/>
                  <a:pt x="1151" y="15"/>
                  <a:pt x="1480" y="136"/>
                </a:cubicBezTo>
                <a:cubicBezTo>
                  <a:pt x="1809" y="257"/>
                  <a:pt x="1892" y="492"/>
                  <a:pt x="1976" y="728"/>
                </a:cubicBezTo>
              </a:path>
            </a:pathLst>
          </a:custGeom>
          <a:noFill/>
          <a:ln w="76200" cmpd="sng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Freeform 49"/>
          <p:cNvSpPr>
            <a:spLocks/>
          </p:cNvSpPr>
          <p:nvPr/>
        </p:nvSpPr>
        <p:spPr bwMode="auto">
          <a:xfrm rot="8495342">
            <a:off x="3895725" y="5461000"/>
            <a:ext cx="1223963" cy="457200"/>
          </a:xfrm>
          <a:custGeom>
            <a:avLst/>
            <a:gdLst>
              <a:gd name="T0" fmla="*/ 0 w 1976"/>
              <a:gd name="T1" fmla="*/ 0 h 728"/>
              <a:gd name="T2" fmla="*/ 2147483647 w 1976"/>
              <a:gd name="T3" fmla="*/ 2147483647 h 728"/>
              <a:gd name="T4" fmla="*/ 2147483647 w 1976"/>
              <a:gd name="T5" fmla="*/ 2147483647 h 728"/>
              <a:gd name="T6" fmla="*/ 0 60000 65536"/>
              <a:gd name="T7" fmla="*/ 0 60000 65536"/>
              <a:gd name="T8" fmla="*/ 0 60000 65536"/>
              <a:gd name="T9" fmla="*/ 0 w 1976"/>
              <a:gd name="T10" fmla="*/ 0 h 728"/>
              <a:gd name="T11" fmla="*/ 1976 w 1976"/>
              <a:gd name="T12" fmla="*/ 728 h 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6" h="728">
                <a:moveTo>
                  <a:pt x="0" y="0"/>
                </a:moveTo>
                <a:cubicBezTo>
                  <a:pt x="575" y="7"/>
                  <a:pt x="1151" y="15"/>
                  <a:pt x="1480" y="136"/>
                </a:cubicBezTo>
                <a:cubicBezTo>
                  <a:pt x="1809" y="257"/>
                  <a:pt x="1892" y="492"/>
                  <a:pt x="1976" y="728"/>
                </a:cubicBezTo>
              </a:path>
            </a:pathLst>
          </a:custGeom>
          <a:noFill/>
          <a:ln w="76200" cmpd="sng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98438" y="4953000"/>
            <a:ext cx="15240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Performance measures</a:t>
            </a:r>
          </a:p>
        </p:txBody>
      </p:sp>
      <p:sp>
        <p:nvSpPr>
          <p:cNvPr id="58" name="Bent Arrow 57"/>
          <p:cNvSpPr/>
          <p:nvPr/>
        </p:nvSpPr>
        <p:spPr>
          <a:xfrm rot="16200000" flipH="1">
            <a:off x="960438" y="4038600"/>
            <a:ext cx="762000" cy="762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63286" y="42272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18238" y="823760"/>
            <a:ext cx="262576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By simulating the system, we can evaluate the performance of our management strategies against the known ‘truth’.</a:t>
            </a:r>
          </a:p>
          <a:p>
            <a:endParaRPr lang="en-US" sz="2000" dirty="0" smtClean="0"/>
          </a:p>
          <a:p>
            <a:r>
              <a:rPr lang="en-US" sz="2000" dirty="0" smtClean="0"/>
              <a:t>We can’t do this in the real world because we don’t actually know what the truth is.</a:t>
            </a:r>
          </a:p>
          <a:p>
            <a:endParaRPr lang="en-US" sz="2000" dirty="0"/>
          </a:p>
          <a:p>
            <a:r>
              <a:rPr lang="en-US" sz="2000" dirty="0" smtClean="0"/>
              <a:t>Options that don’t work in the ordered confines of a computer will probably not likely do well in the real world.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7748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823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MSE to flesh out </a:t>
            </a:r>
            <a:r>
              <a:rPr lang="en-US" dirty="0" smtClean="0"/>
              <a:t>viable management operational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9583"/>
            <a:ext cx="8229600" cy="5588417"/>
          </a:xfrm>
        </p:spPr>
        <p:txBody>
          <a:bodyPr/>
          <a:lstStyle/>
          <a:p>
            <a:r>
              <a:rPr lang="en-US" dirty="0"/>
              <a:t>To examine </a:t>
            </a:r>
            <a:r>
              <a:rPr lang="en-US" dirty="0" smtClean="0"/>
              <a:t>tradeoffs </a:t>
            </a:r>
            <a:r>
              <a:rPr lang="en-US" dirty="0"/>
              <a:t>in performance of alternative management strategies across a range of management </a:t>
            </a:r>
            <a:r>
              <a:rPr lang="en-US" dirty="0" smtClean="0"/>
              <a:t>objectives.</a:t>
            </a:r>
            <a:endParaRPr lang="en-US" dirty="0"/>
          </a:p>
          <a:p>
            <a:r>
              <a:rPr lang="en-US" dirty="0"/>
              <a:t>Not to find “optimal” </a:t>
            </a:r>
            <a:r>
              <a:rPr lang="en-US" dirty="0" smtClean="0"/>
              <a:t>solution.</a:t>
            </a:r>
            <a:endParaRPr lang="en-US" dirty="0"/>
          </a:p>
          <a:p>
            <a:r>
              <a:rPr lang="en-US" dirty="0"/>
              <a:t>To help decision makers, not prescribe </a:t>
            </a:r>
            <a:r>
              <a:rPr lang="en-US" dirty="0" smtClean="0"/>
              <a:t>outcomes.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incorporate wide range of objectives (including ecological and economic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5" descr="MCj0383600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623" y="4267200"/>
            <a:ext cx="9652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21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Management Strategy Evaluation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599" y="1144310"/>
            <a:ext cx="8660789" cy="533269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Tool for communication.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Provides a better chance of achieving management objectives (pre-testing to identify robust strategies).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Provides greater certainty for all stakeholders (agreed rules for decision making).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Designed to achieve an agreed balance between competing management objectives.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Designed to be robust to current scientific uncertainty.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Demonstrates to the community that you are managing responsibly (meeting precautionary principle).</a:t>
            </a:r>
          </a:p>
        </p:txBody>
      </p:sp>
    </p:spTree>
    <p:extLst>
      <p:ext uri="{BB962C8B-B14F-4D97-AF65-F5344CB8AC3E}">
        <p14:creationId xmlns:p14="http://schemas.microsoft.com/office/powerpoint/2010/main" val="10714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Ecosystem indicator control rule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MSE tested fishery control rules with ecosystem indicators.</a:t>
            </a:r>
          </a:p>
          <a:p>
            <a:r>
              <a:rPr lang="en-US" sz="2800" dirty="0" smtClean="0"/>
              <a:t>Able to do better against objectives than single-species control rules.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7" y="2874590"/>
            <a:ext cx="8725082" cy="3983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1351" y="6514547"/>
            <a:ext cx="367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Fay et al. 2014. ICES JMS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6318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33" y="1152394"/>
            <a:ext cx="6142182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69" y="183923"/>
            <a:ext cx="8828447" cy="6883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End to end models allow for evaluation of tradeoffs across broader suite of objectives at system level.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84269" y="6211280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 dirty="0"/>
              <a:t>Fulton EA, Smith ADM, Smith DC, Johnson P (2014) An Integrated Approach Is Needed for Ecosystem Based Fisheries Management: Insights from Ecosystem-Level Management Strategy Evaluation. </a:t>
            </a:r>
            <a:r>
              <a:rPr lang="en-US" sz="1100" dirty="0" err="1"/>
              <a:t>PLoS</a:t>
            </a:r>
            <a:r>
              <a:rPr lang="en-US" sz="1100" dirty="0"/>
              <a:t> ONE 9(1): e84242. doi:10.1371/journal.pone.0084242</a:t>
            </a:r>
          </a:p>
          <a:p>
            <a:pPr eaLnBrk="1" hangingPunct="1"/>
            <a:r>
              <a:rPr lang="en-US" sz="1100" dirty="0">
                <a:hlinkClick r:id="rId3"/>
              </a:rPr>
              <a:t>http://127.0.0.1:8081/plosone/article?id=info:doi/10.1371/journal.pone.0084242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89008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return to Risk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to evaluate </a:t>
            </a:r>
            <a:r>
              <a:rPr lang="en-US" dirty="0"/>
              <a:t>the “risk” of not achieving a desired state, or of achieving an undesired </a:t>
            </a:r>
            <a:r>
              <a:rPr lang="en-US" dirty="0" smtClean="0"/>
              <a:t>state.</a:t>
            </a:r>
            <a:endParaRPr lang="en-US" dirty="0"/>
          </a:p>
          <a:p>
            <a:r>
              <a:rPr lang="en-US" dirty="0" smtClean="0"/>
              <a:t>Probability </a:t>
            </a:r>
            <a:r>
              <a:rPr lang="en-US" dirty="0"/>
              <a:t>framework based </a:t>
            </a:r>
            <a:r>
              <a:rPr lang="en-US" dirty="0" smtClean="0"/>
              <a:t>on </a:t>
            </a:r>
            <a:r>
              <a:rPr lang="en-US" dirty="0"/>
              <a:t>relative weightings/rankings for a set of variables of </a:t>
            </a:r>
            <a:r>
              <a:rPr lang="en-US" dirty="0" smtClean="0"/>
              <a:t>interest.</a:t>
            </a:r>
            <a:endParaRPr lang="en-US" dirty="0"/>
          </a:p>
          <a:p>
            <a:r>
              <a:rPr lang="en-US" dirty="0"/>
              <a:t>Often used as an approach parallel to </a:t>
            </a:r>
            <a:r>
              <a:rPr lang="en-US" dirty="0" smtClean="0"/>
              <a:t>MSE.</a:t>
            </a:r>
            <a:endParaRPr lang="en-US" dirty="0"/>
          </a:p>
          <a:p>
            <a:r>
              <a:rPr lang="en-US" dirty="0"/>
              <a:t>Helps to set operational </a:t>
            </a:r>
            <a:r>
              <a:rPr lang="en-US" dirty="0" smtClean="0"/>
              <a:t>objectives.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5" descr="MCj0280504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876800"/>
            <a:ext cx="165735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89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Evaluating tradeoffs</a:t>
            </a:r>
            <a:endParaRPr lang="en-US" dirty="0"/>
          </a:p>
          <a:p>
            <a:r>
              <a:rPr lang="en-US" dirty="0" smtClean="0"/>
              <a:t>Management Strategy Evaluation</a:t>
            </a:r>
          </a:p>
          <a:p>
            <a:pPr lvl="1"/>
            <a:endParaRPr lang="en-US" dirty="0"/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	Sainsbury &amp; </a:t>
            </a:r>
            <a:r>
              <a:rPr lang="en-US" dirty="0" err="1" smtClean="0"/>
              <a:t>Sumaila</a:t>
            </a:r>
            <a:r>
              <a:rPr lang="en-US" dirty="0" smtClean="0"/>
              <a:t> 2003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de la Mare 2005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Worm et al. 2009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Fulton et al. 2014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2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4221"/>
            <a:ext cx="8229600" cy="68835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Evaluating management performance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03" y="1563898"/>
            <a:ext cx="7812963" cy="493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457200" y="1270057"/>
            <a:ext cx="4961932" cy="5424371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7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management </a:t>
            </a:r>
            <a:r>
              <a:rPr lang="en-US" dirty="0" err="1" smtClean="0"/>
              <a:t>pserformance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Finally, how well do our management tools/measures/strategies perform?</a:t>
            </a:r>
          </a:p>
          <a:p>
            <a:r>
              <a:rPr lang="en-US" dirty="0"/>
              <a:t>What is the status of an </a:t>
            </a:r>
            <a:r>
              <a:rPr lang="en-US" dirty="0" smtClean="0"/>
              <a:t>indicator(s) relative </a:t>
            </a:r>
            <a:r>
              <a:rPr lang="en-US" dirty="0"/>
              <a:t>to the reference </a:t>
            </a:r>
            <a:r>
              <a:rPr lang="en-US" dirty="0" smtClean="0"/>
              <a:t>point(s) </a:t>
            </a:r>
            <a:r>
              <a:rPr lang="en-US" dirty="0"/>
              <a:t>after </a:t>
            </a:r>
            <a:r>
              <a:rPr lang="en-US" dirty="0" smtClean="0"/>
              <a:t>management action?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If management measures don</a:t>
            </a:r>
            <a:r>
              <a:rPr lang="fr-FR" altLang="en-US" dirty="0" smtClean="0"/>
              <a:t>’</a:t>
            </a:r>
            <a:r>
              <a:rPr lang="en-US" altLang="en-US" dirty="0" smtClean="0"/>
              <a:t>t behave </a:t>
            </a:r>
            <a:r>
              <a:rPr lang="en-US" altLang="en-US" dirty="0"/>
              <a:t>or </a:t>
            </a:r>
            <a:r>
              <a:rPr lang="en-US" altLang="en-US" dirty="0" smtClean="0"/>
              <a:t>a tool </a:t>
            </a:r>
            <a:r>
              <a:rPr lang="en-US" altLang="en-US" dirty="0"/>
              <a:t>is not performing well, </a:t>
            </a:r>
            <a:r>
              <a:rPr lang="en-US" altLang="en-US" dirty="0" smtClean="0"/>
              <a:t>need framework for:</a:t>
            </a:r>
            <a:endParaRPr lang="en-US" alt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/>
              <a:t>1) </a:t>
            </a:r>
            <a:r>
              <a:rPr lang="en-US" altLang="en-US" dirty="0" smtClean="0"/>
              <a:t>evaluating </a:t>
            </a:r>
            <a:r>
              <a:rPr lang="en-US" altLang="en-US" dirty="0"/>
              <a:t>that this is so</a:t>
            </a:r>
            <a:r>
              <a:rPr lang="en-US" altLang="en-US" dirty="0" smtClean="0"/>
              <a:t>,</a:t>
            </a:r>
            <a:endParaRPr lang="en-US" alt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/>
              <a:t>2) change strategies to something more </a:t>
            </a:r>
            <a:r>
              <a:rPr lang="en-US" altLang="en-US" dirty="0" smtClean="0"/>
              <a:t>appropriate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The </a:t>
            </a:r>
            <a:r>
              <a:rPr lang="en-US" altLang="en-US" dirty="0"/>
              <a:t>key is “closing the loop” in the management cycle to get this feedback.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Doing so is fairly rare unless institutions are structured to do so</a:t>
            </a:r>
            <a:r>
              <a:rPr lang="en-US" alt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3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EBFM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4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Beyond fisheries, moving toward Ecosystem-Based Management</a:t>
            </a:r>
          </a:p>
          <a:p>
            <a:endParaRPr lang="en-US" dirty="0" smtClean="0"/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	Leslie &amp; McLeod 2007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Murawski</a:t>
            </a:r>
            <a:r>
              <a:rPr lang="en-US" dirty="0" smtClean="0"/>
              <a:t> 2007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Berkes</a:t>
            </a:r>
            <a:r>
              <a:rPr lang="en-US" dirty="0" smtClean="0"/>
              <a:t> 2011	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Bunnefeld</a:t>
            </a:r>
            <a:r>
              <a:rPr lang="en-US" dirty="0" smtClean="0"/>
              <a:t> et al. 2011</a:t>
            </a:r>
          </a:p>
        </p:txBody>
      </p:sp>
    </p:spTree>
    <p:extLst>
      <p:ext uri="{BB962C8B-B14F-4D97-AF65-F5344CB8AC3E}">
        <p14:creationId xmlns:p14="http://schemas.microsoft.com/office/powerpoint/2010/main" val="84792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/>
          <a:lstStyle/>
          <a:p>
            <a:r>
              <a:rPr lang="en-US" sz="4000" dirty="0">
                <a:latin typeface="Arial" charset="0"/>
              </a:rPr>
              <a:t>One Main Theme Throughout Course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pPr>
              <a:buFontTx/>
              <a:buNone/>
            </a:pPr>
            <a:endParaRPr lang="en-US" sz="4800" b="1" u="sng">
              <a:solidFill>
                <a:srgbClr val="660066"/>
              </a:solidFill>
            </a:endParaRPr>
          </a:p>
          <a:p>
            <a:pPr algn="ctr">
              <a:buFontTx/>
              <a:buNone/>
            </a:pPr>
            <a:r>
              <a:rPr lang="en-US" sz="4800" b="1" u="sng">
                <a:solidFill>
                  <a:srgbClr val="660066"/>
                </a:solidFill>
              </a:rPr>
              <a:t>CONFRONTING TRADEOFFS</a:t>
            </a:r>
          </a:p>
        </p:txBody>
      </p:sp>
    </p:spTree>
    <p:extLst>
      <p:ext uri="{BB962C8B-B14F-4D97-AF65-F5344CB8AC3E}">
        <p14:creationId xmlns:p14="http://schemas.microsoft.com/office/powerpoint/2010/main" val="339068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482528"/>
              </p:ext>
            </p:extLst>
          </p:nvPr>
        </p:nvGraphicFramePr>
        <p:xfrm>
          <a:off x="470029" y="872921"/>
          <a:ext cx="82296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156"/>
                <a:gridCol w="1347064"/>
                <a:gridCol w="58643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Context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Introduction, What is EBFM?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Challenges facing fisheries,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what can EBFM offer?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case studies of EBFM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Types of advice, decision theories,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goal-setting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Bycatch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habitat, and spatial management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Ecosystem indicators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3/13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Extended single-species and multispecies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models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 BREAK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3/27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Aggregate and system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models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4/3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Ecological risk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assessment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4/10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Institutional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Societal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and economic considerations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4/17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Governance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and management institutions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4/24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Holistic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Evaluating tradeoffs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Moving</a:t>
                      </a:r>
                      <a:r>
                        <a:rPr lang="en-US" baseline="0" dirty="0" smtClean="0"/>
                        <a:t> towards ecosystem based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4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one thing increases, some other thing must decrease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idea of a tradeoff </a:t>
            </a:r>
            <a:r>
              <a:rPr lang="en-US" dirty="0" smtClean="0"/>
              <a:t>implies </a:t>
            </a:r>
            <a:r>
              <a:rPr lang="en-US" dirty="0"/>
              <a:t>a </a:t>
            </a:r>
            <a:r>
              <a:rPr lang="en-US" b="1" dirty="0"/>
              <a:t>decision</a:t>
            </a:r>
            <a:r>
              <a:rPr lang="en-US" dirty="0"/>
              <a:t> to be made with full comprehension of </a:t>
            </a:r>
            <a:r>
              <a:rPr lang="en-US" b="1" dirty="0"/>
              <a:t>both</a:t>
            </a:r>
            <a:r>
              <a:rPr lang="en-US" dirty="0"/>
              <a:t> the </a:t>
            </a:r>
            <a:r>
              <a:rPr lang="en-US" b="1" dirty="0"/>
              <a:t>upside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downside</a:t>
            </a:r>
            <a:r>
              <a:rPr lang="en-US" dirty="0"/>
              <a:t> of a particular </a:t>
            </a:r>
            <a:r>
              <a:rPr lang="en-US" dirty="0" smtClean="0"/>
              <a:t>choice.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cold climates, </a:t>
            </a:r>
            <a:r>
              <a:rPr lang="en-US" dirty="0" smtClean="0"/>
              <a:t>mittens serve </a:t>
            </a:r>
            <a:r>
              <a:rPr lang="en-US" dirty="0"/>
              <a:t>well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keep the hands warm, but they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 </a:t>
            </a:r>
            <a:r>
              <a:rPr lang="en-US" dirty="0"/>
              <a:t>not allow the hands to function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</a:t>
            </a:r>
            <a:r>
              <a:rPr lang="en-US" dirty="0"/>
              <a:t>well as do </a:t>
            </a:r>
            <a:r>
              <a:rPr lang="en-US" dirty="0" smtClean="0"/>
              <a:t>gloves.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http://img.tfd.com/wn/A8/607AE-tradeo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49" y="4528854"/>
            <a:ext cx="2071723" cy="18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9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tradeoffs may be easier than others.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77903" y="5821378"/>
            <a:ext cx="4526733" cy="0"/>
          </a:xfrm>
          <a:prstGeom prst="straightConnector1">
            <a:avLst/>
          </a:prstGeom>
          <a:ln w="50800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777903" y="2038539"/>
            <a:ext cx="0" cy="3782839"/>
          </a:xfrm>
          <a:prstGeom prst="straightConnector1">
            <a:avLst/>
          </a:prstGeom>
          <a:ln w="50800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>
            <a:off x="-832920" y="2163778"/>
            <a:ext cx="7813141" cy="6808206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0800000">
            <a:off x="2893336" y="-1076622"/>
            <a:ext cx="7813141" cy="6808206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975194" y="2353901"/>
            <a:ext cx="3807737" cy="321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06961" y="5946618"/>
            <a:ext cx="126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 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761640" y="3661411"/>
            <a:ext cx="126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 2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760561" y="2511188"/>
            <a:ext cx="1774209" cy="51861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0" y="2004148"/>
            <a:ext cx="156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Gain on one, lose on the other.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894764" y="4682987"/>
            <a:ext cx="1881712" cy="50349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855474" y="2511188"/>
            <a:ext cx="777884" cy="43106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15057" y="1992761"/>
            <a:ext cx="156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Don’t have to give up much to gain.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85725" y="4644551"/>
            <a:ext cx="1561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Strong tradeoff, not able to gain on one without giving up a lot on the 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6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9" grpId="0"/>
      <p:bldP spid="2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Trade-offs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performance of management strategies against multiple objectives or system traits.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A, B, and D are management options that are optimal solutions for one objective given a value for the other.</a:t>
            </a:r>
          </a:p>
          <a:p>
            <a:r>
              <a:rPr lang="en-US" dirty="0" smtClean="0"/>
              <a:t>Management options in red are sub-optimal for both objectives.</a:t>
            </a:r>
          </a:p>
        </p:txBody>
      </p:sp>
      <p:pic>
        <p:nvPicPr>
          <p:cNvPr id="4" name="Picture 10" descr="Figure 1 of Carden arti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b="1459"/>
          <a:stretch/>
        </p:blipFill>
        <p:spPr bwMode="auto">
          <a:xfrm>
            <a:off x="2460401" y="1810288"/>
            <a:ext cx="440452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86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Trade-offs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New solutions may change the shape or position of the trade-off frontier.</a:t>
            </a:r>
          </a:p>
        </p:txBody>
      </p:sp>
      <p:pic>
        <p:nvPicPr>
          <p:cNvPr id="5" name="Picture 12" descr="Figure 2 - Carden Arti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1" y="1468225"/>
            <a:ext cx="4366537" cy="360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6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7704</TotalTime>
  <Words>1321</Words>
  <Application>Microsoft Macintosh PowerPoint</Application>
  <PresentationFormat>On-screen Show (4:3)</PresentationFormat>
  <Paragraphs>228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NOAA Divider Slides</vt:lpstr>
      <vt:lpstr>NOAA Title Options</vt:lpstr>
      <vt:lpstr>GFAY_Custom</vt:lpstr>
      <vt:lpstr>MAR 530: Ecosystem Based Fisheries Management</vt:lpstr>
      <vt:lpstr>Last Time…</vt:lpstr>
      <vt:lpstr>Today’s Outline</vt:lpstr>
      <vt:lpstr>One Main Theme Throughout Course</vt:lpstr>
      <vt:lpstr>Simplified Schedule</vt:lpstr>
      <vt:lpstr>Dealing with Tradeoffs</vt:lpstr>
      <vt:lpstr>Dealing with Tradeoffs</vt:lpstr>
      <vt:lpstr>Evaluating Trade-offs</vt:lpstr>
      <vt:lpstr>Evaluating Trade-offs</vt:lpstr>
      <vt:lpstr>Evaluating Trade-offs</vt:lpstr>
      <vt:lpstr>Scoring differences to identify tradeoffs (European Union Tide Toolbox)</vt:lpstr>
      <vt:lpstr>Worm et al. (2009)</vt:lpstr>
      <vt:lpstr>Arkema &amp; Samhouri 2012</vt:lpstr>
      <vt:lpstr>Link’s three pillars of management system</vt:lpstr>
      <vt:lpstr>EBFM Goals</vt:lpstr>
      <vt:lpstr>Possible priority steps for implementing EBFM</vt:lpstr>
      <vt:lpstr>Unpacking Laws &amp; Platitudes</vt:lpstr>
      <vt:lpstr>Management Operational Objectives</vt:lpstr>
      <vt:lpstr>Management Measures and Options</vt:lpstr>
      <vt:lpstr>Tools to influence the direction of ecosystem change with respect to the fisheries sector</vt:lpstr>
      <vt:lpstr>Management Strategy Evaluation (MSE)</vt:lpstr>
      <vt:lpstr>What is Management Strategy Evaluation?</vt:lpstr>
      <vt:lpstr>MSE, based off of Adaptive Management. Key part is feedback loop.</vt:lpstr>
      <vt:lpstr>Management Strategy Evaluation </vt:lpstr>
      <vt:lpstr>Using MSE to flesh out viable management operational objectives</vt:lpstr>
      <vt:lpstr>Management Strategy Evaluation</vt:lpstr>
      <vt:lpstr>Ecosystem indicator control rule performance</vt:lpstr>
      <vt:lpstr>End to end models allow for evaluation of tradeoffs across broader suite of objectives at system level.</vt:lpstr>
      <vt:lpstr>A brief return to Risk Analysis</vt:lpstr>
      <vt:lpstr>Evaluating management performance</vt:lpstr>
      <vt:lpstr>Evaluating management pserformance</vt:lpstr>
      <vt:lpstr>Doing EBFM </vt:lpstr>
      <vt:lpstr>What’s Next?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540</cp:revision>
  <dcterms:created xsi:type="dcterms:W3CDTF">2014-06-04T00:44:42Z</dcterms:created>
  <dcterms:modified xsi:type="dcterms:W3CDTF">2015-04-24T14:01:34Z</dcterms:modified>
  <cp:category/>
</cp:coreProperties>
</file>